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9" r:id="rId3"/>
    <p:sldId id="258" r:id="rId4"/>
    <p:sldId id="257" r:id="rId5"/>
    <p:sldId id="260" r:id="rId6"/>
    <p:sldId id="261" r:id="rId7"/>
    <p:sldId id="262" r:id="rId8"/>
    <p:sldId id="263" r:id="rId9"/>
    <p:sldId id="264" r:id="rId10"/>
    <p:sldId id="265" r:id="rId11"/>
    <p:sldId id="266" r:id="rId12"/>
    <p:sldId id="267" r:id="rId13"/>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C0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697962-8FD0-454C-9DA2-D380D4ECD883}" v="1" dt="2024-10-13T19:55:21.1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322" autoAdjust="0"/>
  </p:normalViewPr>
  <p:slideViewPr>
    <p:cSldViewPr snapToGrid="0">
      <p:cViewPr varScale="1">
        <p:scale>
          <a:sx n="96" d="100"/>
          <a:sy n="96" d="100"/>
        </p:scale>
        <p:origin x="11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mela Swanson" userId="6209cb96b2e94375" providerId="LiveId" clId="{C8697962-8FD0-454C-9DA2-D380D4ECD883}"/>
    <pc:docChg chg="modSld">
      <pc:chgData name="Pamela Swanson" userId="6209cb96b2e94375" providerId="LiveId" clId="{C8697962-8FD0-454C-9DA2-D380D4ECD883}" dt="2024-10-13T19:55:35.886" v="5" actId="1076"/>
      <pc:docMkLst>
        <pc:docMk/>
      </pc:docMkLst>
      <pc:sldChg chg="modSp mod">
        <pc:chgData name="Pamela Swanson" userId="6209cb96b2e94375" providerId="LiveId" clId="{C8697962-8FD0-454C-9DA2-D380D4ECD883}" dt="2024-10-13T19:49:01.487" v="1" actId="113"/>
        <pc:sldMkLst>
          <pc:docMk/>
          <pc:sldMk cId="819391860" sldId="256"/>
        </pc:sldMkLst>
        <pc:spChg chg="mod">
          <ac:chgData name="Pamela Swanson" userId="6209cb96b2e94375" providerId="LiveId" clId="{C8697962-8FD0-454C-9DA2-D380D4ECD883}" dt="2024-10-13T19:49:01.487" v="1" actId="113"/>
          <ac:spMkLst>
            <pc:docMk/>
            <pc:sldMk cId="819391860" sldId="256"/>
            <ac:spMk id="2" creationId="{250E7975-B81B-48F9-B5CC-0E1F6DA0C2FD}"/>
          </ac:spMkLst>
        </pc:spChg>
        <pc:spChg chg="mod">
          <ac:chgData name="Pamela Swanson" userId="6209cb96b2e94375" providerId="LiveId" clId="{C8697962-8FD0-454C-9DA2-D380D4ECD883}" dt="2024-10-13T19:48:54.162" v="0" actId="6549"/>
          <ac:spMkLst>
            <pc:docMk/>
            <pc:sldMk cId="819391860" sldId="256"/>
            <ac:spMk id="3" creationId="{C6A1D089-8F6D-58F0-8703-C2E9F0461586}"/>
          </ac:spMkLst>
        </pc:spChg>
      </pc:sldChg>
      <pc:sldChg chg="addSp modSp mod">
        <pc:chgData name="Pamela Swanson" userId="6209cb96b2e94375" providerId="LiveId" clId="{C8697962-8FD0-454C-9DA2-D380D4ECD883}" dt="2024-10-13T19:55:35.886" v="5" actId="1076"/>
        <pc:sldMkLst>
          <pc:docMk/>
          <pc:sldMk cId="3286420812" sldId="259"/>
        </pc:sldMkLst>
        <pc:picChg chg="add mod">
          <ac:chgData name="Pamela Swanson" userId="6209cb96b2e94375" providerId="LiveId" clId="{C8697962-8FD0-454C-9DA2-D380D4ECD883}" dt="2024-10-13T19:55:35.886" v="5" actId="1076"/>
          <ac:picMkLst>
            <pc:docMk/>
            <pc:sldMk cId="3286420812" sldId="259"/>
            <ac:picMk id="2" creationId="{FCD4381A-79B1-6016-F8F4-103E2402D1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E8E506-0319-4B19-B32D-F43F8438D123}" type="datetimeFigureOut">
              <a:rPr lang="en-US" smtClean="0"/>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071E6-D861-4E51-A3EE-B74A1A44CFDE}" type="slidenum">
              <a:rPr lang="en-US" smtClean="0"/>
              <a:t>‹#›</a:t>
            </a:fld>
            <a:endParaRPr lang="en-US"/>
          </a:p>
        </p:txBody>
      </p:sp>
    </p:spTree>
    <p:extLst>
      <p:ext uri="{BB962C8B-B14F-4D97-AF65-F5344CB8AC3E}">
        <p14:creationId xmlns:p14="http://schemas.microsoft.com/office/powerpoint/2010/main" val="1464627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071E6-D861-4E51-A3EE-B74A1A44CFDE}" type="slidenum">
              <a:rPr lang="en-US" smtClean="0"/>
              <a:t>3</a:t>
            </a:fld>
            <a:endParaRPr lang="en-US"/>
          </a:p>
        </p:txBody>
      </p:sp>
    </p:spTree>
    <p:extLst>
      <p:ext uri="{BB962C8B-B14F-4D97-AF65-F5344CB8AC3E}">
        <p14:creationId xmlns:p14="http://schemas.microsoft.com/office/powerpoint/2010/main" val="602750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071E6-D861-4E51-A3EE-B74A1A44CFDE}" type="slidenum">
              <a:rPr lang="en-US" smtClean="0"/>
              <a:t>12</a:t>
            </a:fld>
            <a:endParaRPr lang="en-US"/>
          </a:p>
        </p:txBody>
      </p:sp>
    </p:spTree>
    <p:extLst>
      <p:ext uri="{BB962C8B-B14F-4D97-AF65-F5344CB8AC3E}">
        <p14:creationId xmlns:p14="http://schemas.microsoft.com/office/powerpoint/2010/main" val="3809162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77407-BE8F-920F-FD83-262E19DB2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73B52D-86CA-8ADB-929C-F793A71205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DEAB7B-E900-8884-B2AD-CBA9DBE29976}"/>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5" name="Footer Placeholder 4">
            <a:extLst>
              <a:ext uri="{FF2B5EF4-FFF2-40B4-BE49-F238E27FC236}">
                <a16:creationId xmlns:a16="http://schemas.microsoft.com/office/drawing/2014/main" id="{D64D7AEF-B478-F598-1937-6BD896D13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471278-7EC1-F3DD-2BBD-D61CD23DDE7F}"/>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2858561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11F3-A4B5-D5A9-CEAE-11C74D863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3DE76F-1141-FC1D-226F-E2C19366C4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D47BE-587B-776B-7F0C-F20F4027E5FA}"/>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5" name="Footer Placeholder 4">
            <a:extLst>
              <a:ext uri="{FF2B5EF4-FFF2-40B4-BE49-F238E27FC236}">
                <a16:creationId xmlns:a16="http://schemas.microsoft.com/office/drawing/2014/main" id="{48C779FB-A1F4-C395-311C-104FF17E76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B82ACA-F3FE-F0F5-1A12-4F3745A8D99D}"/>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3105309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DC751-32AC-69CD-3F66-E0C82CAF9C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5764E7-DD8A-E228-F122-CAACE4BAED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A511D7-68E9-7425-E40E-66B619460B9F}"/>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5" name="Footer Placeholder 4">
            <a:extLst>
              <a:ext uri="{FF2B5EF4-FFF2-40B4-BE49-F238E27FC236}">
                <a16:creationId xmlns:a16="http://schemas.microsoft.com/office/drawing/2014/main" id="{9A25F420-D35A-C711-D730-48F828BA8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ED531D-4746-C1A0-DF3E-C3FCA75CA592}"/>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181110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4A95-46CB-D9FF-486F-96E1BA7C1A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44789A-1F35-32A2-7F18-595CEE004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48962E-7498-EB4B-4C14-4DAAB4B5AE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8EBDC4-5911-087E-598C-B6A799CE3D77}"/>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6" name="Footer Placeholder 5">
            <a:extLst>
              <a:ext uri="{FF2B5EF4-FFF2-40B4-BE49-F238E27FC236}">
                <a16:creationId xmlns:a16="http://schemas.microsoft.com/office/drawing/2014/main" id="{186289A2-D3D1-808F-17B6-26C6ACD300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99951D-A9AE-ED43-50FC-F49ED14D3954}"/>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766227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41E4-CEF7-F80F-8ABF-54A2D13672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961EC2-9A67-0E77-17CA-A62228A47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80FC1C-CEDF-76D7-32C8-DE240F8CB3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A78F02-B3BB-0F9F-8E03-217ACA2A15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194D72-B91C-32A5-A1C2-100E904B65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39D7E7-FD15-C71C-6488-3C23E498711D}"/>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8" name="Footer Placeholder 7">
            <a:extLst>
              <a:ext uri="{FF2B5EF4-FFF2-40B4-BE49-F238E27FC236}">
                <a16:creationId xmlns:a16="http://schemas.microsoft.com/office/drawing/2014/main" id="{399D7392-44A2-988A-DA97-CEA3D45BF5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C44823-9A9F-3695-F407-7223D0D547A7}"/>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187129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2101-8B90-96E6-013A-7E35154FD5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FCC240-BCBF-00CE-06DB-2687216BEA00}"/>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4" name="Footer Placeholder 3">
            <a:extLst>
              <a:ext uri="{FF2B5EF4-FFF2-40B4-BE49-F238E27FC236}">
                <a16:creationId xmlns:a16="http://schemas.microsoft.com/office/drawing/2014/main" id="{A7BC510E-6B33-96AC-4B5D-71D9ADC31D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F53CA0-ACBD-71D4-90D8-AB9B0CB84372}"/>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190784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1FF3E1-0AA0-2F02-73BE-8C78526C421E}"/>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3" name="Footer Placeholder 2">
            <a:extLst>
              <a:ext uri="{FF2B5EF4-FFF2-40B4-BE49-F238E27FC236}">
                <a16:creationId xmlns:a16="http://schemas.microsoft.com/office/drawing/2014/main" id="{7908A7DA-23F5-93B9-129C-819F0CEA8F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726FA8-E5CC-A48A-42CC-B174B3627EC7}"/>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239669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16008-4D0A-2048-38AF-565765BE3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EBD2F0-D16D-80A0-8209-C07F898FAF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B51F2E-E6AE-098D-F1ED-0CFDFE520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14C1CD-5202-FCBF-021F-9EE5AAF6AF10}"/>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6" name="Footer Placeholder 5">
            <a:extLst>
              <a:ext uri="{FF2B5EF4-FFF2-40B4-BE49-F238E27FC236}">
                <a16:creationId xmlns:a16="http://schemas.microsoft.com/office/drawing/2014/main" id="{223BB0C2-B55F-B11F-EA0D-3E0220EF94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6C4F93-A1C5-584C-B0A5-DD1F8119C3A7}"/>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1111230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997E-1074-381C-BD07-EACE301264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F0D1E2-D6CC-E33D-5447-7C4C3CF50F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CA4AFD-3206-2951-4EA3-4F4AD266C0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C92757-FCF5-0697-0DCE-BE9599DAFD0A}"/>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6" name="Footer Placeholder 5">
            <a:extLst>
              <a:ext uri="{FF2B5EF4-FFF2-40B4-BE49-F238E27FC236}">
                <a16:creationId xmlns:a16="http://schemas.microsoft.com/office/drawing/2014/main" id="{E2CA0509-A6F6-8DDF-4991-FBEB2AA9FC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2FE6AF-9816-5116-478A-D9C54FAB50B4}"/>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471356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9138-3A80-2823-F4B1-6CFC8BC7DC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55FB29-6AB1-D8C6-1021-0A923C6301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63395-9386-58B6-11DB-A71F843B6C8F}"/>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5" name="Footer Placeholder 4">
            <a:extLst>
              <a:ext uri="{FF2B5EF4-FFF2-40B4-BE49-F238E27FC236}">
                <a16:creationId xmlns:a16="http://schemas.microsoft.com/office/drawing/2014/main" id="{E083631B-B9FF-656A-5FFD-D00DB56A8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8E34B9-F919-81B0-1787-DA5FE92DBB92}"/>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2786123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818CD7-A911-38D1-A8CB-B5B493BB38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6769EF-35CD-4DB1-13BD-33D7810D27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9DDD0A-EAD2-1B76-F8CD-C5A39EEA3C51}"/>
              </a:ext>
            </a:extLst>
          </p:cNvPr>
          <p:cNvSpPr>
            <a:spLocks noGrp="1"/>
          </p:cNvSpPr>
          <p:nvPr>
            <p:ph type="dt" sz="half" idx="10"/>
          </p:nvPr>
        </p:nvSpPr>
        <p:spPr/>
        <p:txBody>
          <a:bodyPr/>
          <a:lstStyle/>
          <a:p>
            <a:fld id="{5AE25DB3-D023-429A-8B1A-1E477E1F15F4}" type="datetimeFigureOut">
              <a:rPr lang="en-US" smtClean="0"/>
              <a:t>11/1/2024</a:t>
            </a:fld>
            <a:endParaRPr lang="en-US"/>
          </a:p>
        </p:txBody>
      </p:sp>
      <p:sp>
        <p:nvSpPr>
          <p:cNvPr id="5" name="Footer Placeholder 4">
            <a:extLst>
              <a:ext uri="{FF2B5EF4-FFF2-40B4-BE49-F238E27FC236}">
                <a16:creationId xmlns:a16="http://schemas.microsoft.com/office/drawing/2014/main" id="{B9F6FD69-7542-2B18-4262-F6FE14DFE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25510C-F817-F6BD-5C06-5E949BD7F29D}"/>
              </a:ext>
            </a:extLst>
          </p:cNvPr>
          <p:cNvSpPr>
            <a:spLocks noGrp="1"/>
          </p:cNvSpPr>
          <p:nvPr>
            <p:ph type="sldNum" sz="quarter" idx="12"/>
          </p:nvPr>
        </p:nvSpPr>
        <p:spPr/>
        <p:txBody>
          <a:bodyPr/>
          <a:lstStyle/>
          <a:p>
            <a:fld id="{9E9AB2A3-1BE1-4163-B985-A205C388DBB4}" type="slidenum">
              <a:rPr lang="en-US" smtClean="0"/>
              <a:t>‹#›</a:t>
            </a:fld>
            <a:endParaRPr lang="en-US"/>
          </a:p>
        </p:txBody>
      </p:sp>
    </p:spTree>
    <p:extLst>
      <p:ext uri="{BB962C8B-B14F-4D97-AF65-F5344CB8AC3E}">
        <p14:creationId xmlns:p14="http://schemas.microsoft.com/office/powerpoint/2010/main" val="182322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BAC99A-A606-47E9-CEBC-E221C0FD6E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DEB267-04C0-2331-D7AA-B12D5D46FA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7B6E9-6EB3-3000-1E39-C9409131B5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E25DB3-D023-429A-8B1A-1E477E1F15F4}" type="datetimeFigureOut">
              <a:rPr lang="en-US" smtClean="0"/>
              <a:t>11/1/2024</a:t>
            </a:fld>
            <a:endParaRPr lang="en-US"/>
          </a:p>
        </p:txBody>
      </p:sp>
      <p:sp>
        <p:nvSpPr>
          <p:cNvPr id="5" name="Footer Placeholder 4">
            <a:extLst>
              <a:ext uri="{FF2B5EF4-FFF2-40B4-BE49-F238E27FC236}">
                <a16:creationId xmlns:a16="http://schemas.microsoft.com/office/drawing/2014/main" id="{AE093AEF-64C7-B214-6B3E-637285AD0A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F2C84AB-D357-6892-E8D5-353A29B50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9AB2A3-1BE1-4163-B985-A205C388DBB4}" type="slidenum">
              <a:rPr lang="en-US" smtClean="0"/>
              <a:t>‹#›</a:t>
            </a:fld>
            <a:endParaRPr lang="en-US"/>
          </a:p>
        </p:txBody>
      </p:sp>
    </p:spTree>
    <p:extLst>
      <p:ext uri="{BB962C8B-B14F-4D97-AF65-F5344CB8AC3E}">
        <p14:creationId xmlns:p14="http://schemas.microsoft.com/office/powerpoint/2010/main" val="3735323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2C0CA">
            <a:alpha val="51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7975-B81B-48F9-B5CC-0E1F6DA0C2FD}"/>
              </a:ext>
            </a:extLst>
          </p:cNvPr>
          <p:cNvSpPr>
            <a:spLocks noGrp="1"/>
          </p:cNvSpPr>
          <p:nvPr>
            <p:ph type="ctrTitle"/>
          </p:nvPr>
        </p:nvSpPr>
        <p:spPr/>
        <p:txBody>
          <a:bodyPr>
            <a:normAutofit/>
          </a:bodyPr>
          <a:lstStyle/>
          <a:p>
            <a:r>
              <a:rPr lang="en-US" b="1" dirty="0"/>
              <a:t>Storyboard</a:t>
            </a:r>
            <a:r>
              <a:rPr lang="en-US" dirty="0"/>
              <a:t>: </a:t>
            </a:r>
            <a:br>
              <a:rPr lang="en-US" dirty="0"/>
            </a:br>
            <a:r>
              <a:rPr lang="en-US" dirty="0"/>
              <a:t>ACME, LLC</a:t>
            </a:r>
          </a:p>
        </p:txBody>
      </p:sp>
      <p:sp>
        <p:nvSpPr>
          <p:cNvPr id="3" name="Subtitle 2">
            <a:extLst>
              <a:ext uri="{FF2B5EF4-FFF2-40B4-BE49-F238E27FC236}">
                <a16:creationId xmlns:a16="http://schemas.microsoft.com/office/drawing/2014/main" id="{C6A1D089-8F6D-58F0-8703-C2E9F0461586}"/>
              </a:ext>
            </a:extLst>
          </p:cNvPr>
          <p:cNvSpPr>
            <a:spLocks noGrp="1"/>
          </p:cNvSpPr>
          <p:nvPr>
            <p:ph type="subTitle" idx="1"/>
          </p:nvPr>
        </p:nvSpPr>
        <p:spPr/>
        <p:txBody>
          <a:bodyPr/>
          <a:lstStyle/>
          <a:p>
            <a:endParaRPr lang="en-US" dirty="0"/>
          </a:p>
        </p:txBody>
      </p:sp>
    </p:spTree>
    <p:custDataLst>
      <p:tags r:id="rId1"/>
    </p:custDataLst>
    <p:extLst>
      <p:ext uri="{BB962C8B-B14F-4D97-AF65-F5344CB8AC3E}">
        <p14:creationId xmlns:p14="http://schemas.microsoft.com/office/powerpoint/2010/main" val="81939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2C0CA">
            <a:alpha val="30000"/>
          </a:srgbClr>
        </a:solidFill>
        <a:effectLst/>
      </p:bgPr>
    </p:bg>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307FEC6D-32B3-F11B-2FCD-DA1CA0FA8215}"/>
              </a:ext>
            </a:extLst>
          </p:cNvPr>
          <p:cNvGraphicFramePr>
            <a:graphicFrameLocks/>
          </p:cNvGraphicFramePr>
          <p:nvPr>
            <p:extLst>
              <p:ext uri="{D42A27DB-BD31-4B8C-83A1-F6EECF244321}">
                <p14:modId xmlns:p14="http://schemas.microsoft.com/office/powerpoint/2010/main" val="1715319664"/>
              </p:ext>
            </p:extLst>
          </p:nvPr>
        </p:nvGraphicFramePr>
        <p:xfrm>
          <a:off x="274320" y="152400"/>
          <a:ext cx="11572240" cy="6289988"/>
        </p:xfrm>
        <a:graphic>
          <a:graphicData uri="http://schemas.openxmlformats.org/drawingml/2006/table">
            <a:tbl>
              <a:tblPr firstRow="1" bandRow="1">
                <a:tableStyleId>{5C22544A-7EE6-4342-B048-85BDC9FD1C3A}</a:tableStyleId>
              </a:tblPr>
              <a:tblGrid>
                <a:gridCol w="3953164">
                  <a:extLst>
                    <a:ext uri="{9D8B030D-6E8A-4147-A177-3AD203B41FA5}">
                      <a16:colId xmlns:a16="http://schemas.microsoft.com/office/drawing/2014/main" val="3645111475"/>
                    </a:ext>
                  </a:extLst>
                </a:gridCol>
                <a:gridCol w="7619076">
                  <a:extLst>
                    <a:ext uri="{9D8B030D-6E8A-4147-A177-3AD203B41FA5}">
                      <a16:colId xmlns:a16="http://schemas.microsoft.com/office/drawing/2014/main" val="1429575021"/>
                    </a:ext>
                  </a:extLst>
                </a:gridCol>
              </a:tblGrid>
              <a:tr h="629880">
                <a:tc>
                  <a:txBody>
                    <a:bodyPr/>
                    <a:lstStyle/>
                    <a:p>
                      <a:pPr algn="ctr"/>
                      <a:r>
                        <a:rPr lang="en-US" dirty="0"/>
                        <a:t>Visuals: </a:t>
                      </a:r>
                    </a:p>
                  </a:txBody>
                  <a:tcPr/>
                </a:tc>
                <a:tc>
                  <a:txBody>
                    <a:bodyPr/>
                    <a:lstStyle/>
                    <a:p>
                      <a:pPr algn="ctr"/>
                      <a:r>
                        <a:rPr lang="en-US" sz="1800" b="1" i="0" kern="1200" dirty="0">
                          <a:solidFill>
                            <a:schemeClr val="lt1"/>
                          </a:solidFill>
                          <a:effectLst/>
                          <a:latin typeface="+mn-lt"/>
                          <a:ea typeface="+mn-ea"/>
                          <a:cs typeface="+mn-cs"/>
                        </a:rPr>
                        <a:t>Intro, Introduction and Importance:</a:t>
                      </a:r>
                    </a:p>
                  </a:txBody>
                  <a:tcPr/>
                </a:tc>
                <a:extLst>
                  <a:ext uri="{0D108BD9-81ED-4DB2-BD59-A6C34878D82A}">
                    <a16:rowId xmlns:a16="http://schemas.microsoft.com/office/drawing/2014/main" val="3895177165"/>
                  </a:ext>
                </a:extLst>
              </a:tr>
              <a:tr h="2225080">
                <a:tc>
                  <a:txBody>
                    <a:bodyPr/>
                    <a:lstStyle/>
                    <a:p>
                      <a:r>
                        <a:rPr lang="en-US" b="1" dirty="0"/>
                        <a:t>Description: </a:t>
                      </a:r>
                    </a:p>
                  </a:txBody>
                  <a:tcPr/>
                </a:tc>
                <a:tc>
                  <a:txBody>
                    <a:bodyPr/>
                    <a:lstStyle/>
                    <a:p>
                      <a:r>
                        <a:rPr lang="en-US" sz="1800" b="0" i="0" kern="1200" dirty="0">
                          <a:solidFill>
                            <a:schemeClr val="dk1"/>
                          </a:solidFill>
                          <a:effectLst/>
                          <a:latin typeface="+mn-lt"/>
                          <a:ea typeface="+mn-ea"/>
                          <a:cs typeface="+mn-cs"/>
                        </a:rPr>
                        <a:t>A modern office setting with a friendly and professional narrator standing center stage. The narrator is dressed in business attire.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The company logo and the title "Effective Communication for Housing Allowances" appear on the screen.</a:t>
                      </a:r>
                    </a:p>
                    <a:p>
                      <a:endParaRPr lang="en-US" dirty="0"/>
                    </a:p>
                  </a:txBody>
                  <a:tcPr/>
                </a:tc>
                <a:extLst>
                  <a:ext uri="{0D108BD9-81ED-4DB2-BD59-A6C34878D82A}">
                    <a16:rowId xmlns:a16="http://schemas.microsoft.com/office/drawing/2014/main" val="501067250"/>
                  </a:ext>
                </a:extLst>
              </a:tr>
              <a:tr h="3435028">
                <a:tc>
                  <a:txBody>
                    <a:bodyPr/>
                    <a:lstStyle/>
                    <a:p>
                      <a:r>
                        <a:rPr lang="en-US" b="1" dirty="0"/>
                        <a:t>Scene View: Intro and Logo</a:t>
                      </a:r>
                    </a:p>
                  </a:txBody>
                  <a:tcPr/>
                </a:tc>
                <a:tc>
                  <a:txBody>
                    <a:bodyPr/>
                    <a:lstStyle/>
                    <a:p>
                      <a:endParaRPr lang="en-US" dirty="0"/>
                    </a:p>
                  </a:txBody>
                  <a:tcPr/>
                </a:tc>
                <a:extLst>
                  <a:ext uri="{0D108BD9-81ED-4DB2-BD59-A6C34878D82A}">
                    <a16:rowId xmlns:a16="http://schemas.microsoft.com/office/drawing/2014/main" val="4107590097"/>
                  </a:ext>
                </a:extLst>
              </a:tr>
            </a:tbl>
          </a:graphicData>
        </a:graphic>
      </p:graphicFrame>
      <p:pic>
        <p:nvPicPr>
          <p:cNvPr id="2" name="Picture 1" descr="A person in a suit&#10;&#10;Description automatically generated">
            <a:extLst>
              <a:ext uri="{FF2B5EF4-FFF2-40B4-BE49-F238E27FC236}">
                <a16:creationId xmlns:a16="http://schemas.microsoft.com/office/drawing/2014/main" id="{FCD4381A-79B1-6016-F8F4-103E2402D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3049" y="3195794"/>
            <a:ext cx="5264085" cy="3017772"/>
          </a:xfrm>
          <a:prstGeom prst="rect">
            <a:avLst/>
          </a:prstGeom>
        </p:spPr>
      </p:pic>
    </p:spTree>
    <p:custDataLst>
      <p:tags r:id="rId1"/>
    </p:custDataLst>
    <p:extLst>
      <p:ext uri="{BB962C8B-B14F-4D97-AF65-F5344CB8AC3E}">
        <p14:creationId xmlns:p14="http://schemas.microsoft.com/office/powerpoint/2010/main" val="3286420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2C0CA">
            <a:alpha val="30000"/>
          </a:srgbClr>
        </a:solidFill>
        <a:effectLst/>
      </p:bgPr>
    </p:bg>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D6DA3D8A-4859-18CB-CE10-DF8C62A80FB4}"/>
              </a:ext>
            </a:extLst>
          </p:cNvPr>
          <p:cNvGraphicFramePr>
            <a:graphicFrameLocks noGrp="1"/>
          </p:cNvGraphicFramePr>
          <p:nvPr>
            <p:ph idx="1"/>
            <p:extLst>
              <p:ext uri="{D42A27DB-BD31-4B8C-83A1-F6EECF244321}">
                <p14:modId xmlns:p14="http://schemas.microsoft.com/office/powerpoint/2010/main" val="4273505078"/>
              </p:ext>
            </p:extLst>
          </p:nvPr>
        </p:nvGraphicFramePr>
        <p:xfrm>
          <a:off x="132080" y="172720"/>
          <a:ext cx="11927840" cy="6543040"/>
        </p:xfrm>
        <a:graphic>
          <a:graphicData uri="http://schemas.openxmlformats.org/drawingml/2006/table">
            <a:tbl>
              <a:tblPr firstRow="1" bandRow="1">
                <a:tableStyleId>{5C22544A-7EE6-4342-B048-85BDC9FD1C3A}</a:tableStyleId>
              </a:tblPr>
              <a:tblGrid>
                <a:gridCol w="3035722">
                  <a:extLst>
                    <a:ext uri="{9D8B030D-6E8A-4147-A177-3AD203B41FA5}">
                      <a16:colId xmlns:a16="http://schemas.microsoft.com/office/drawing/2014/main" val="3645111475"/>
                    </a:ext>
                  </a:extLst>
                </a:gridCol>
                <a:gridCol w="5850858">
                  <a:extLst>
                    <a:ext uri="{9D8B030D-6E8A-4147-A177-3AD203B41FA5}">
                      <a16:colId xmlns:a16="http://schemas.microsoft.com/office/drawing/2014/main" val="1429575021"/>
                    </a:ext>
                  </a:extLst>
                </a:gridCol>
                <a:gridCol w="3041260">
                  <a:extLst>
                    <a:ext uri="{9D8B030D-6E8A-4147-A177-3AD203B41FA5}">
                      <a16:colId xmlns:a16="http://schemas.microsoft.com/office/drawing/2014/main" val="2171106485"/>
                    </a:ext>
                  </a:extLst>
                </a:gridCol>
              </a:tblGrid>
              <a:tr h="1012911">
                <a:tc>
                  <a:txBody>
                    <a:bodyPr/>
                    <a:lstStyle/>
                    <a:p>
                      <a:r>
                        <a:rPr lang="en-US" dirty="0"/>
                        <a:t>Scene 1: </a:t>
                      </a:r>
                    </a:p>
                  </a:txBody>
                  <a:tcPr/>
                </a:tc>
                <a:tc>
                  <a:txBody>
                    <a:bodyPr/>
                    <a:lstStyle/>
                    <a:p>
                      <a:r>
                        <a:rPr lang="en-US" dirty="0"/>
                        <a:t>Introduction to the Housing Allowance Amendment training video</a:t>
                      </a:r>
                    </a:p>
                  </a:txBody>
                  <a:tcPr/>
                </a:tc>
                <a:tc>
                  <a:txBody>
                    <a:bodyPr/>
                    <a:lstStyle/>
                    <a:p>
                      <a:r>
                        <a:rPr lang="en-US" dirty="0"/>
                        <a:t>Video Illustration</a:t>
                      </a:r>
                    </a:p>
                  </a:txBody>
                  <a:tcPr/>
                </a:tc>
                <a:extLst>
                  <a:ext uri="{0D108BD9-81ED-4DB2-BD59-A6C34878D82A}">
                    <a16:rowId xmlns:a16="http://schemas.microsoft.com/office/drawing/2014/main" val="3895177165"/>
                  </a:ext>
                </a:extLst>
              </a:tr>
              <a:tr h="2486847">
                <a:tc>
                  <a:txBody>
                    <a:bodyPr/>
                    <a:lstStyle/>
                    <a:p>
                      <a:r>
                        <a:rPr lang="en-US" b="1" dirty="0"/>
                        <a:t>Description: </a:t>
                      </a:r>
                    </a:p>
                  </a:txBody>
                  <a:tcPr/>
                </a:tc>
                <a:tc>
                  <a:txBody>
                    <a:bodyPr/>
                    <a:lstStyle/>
                    <a:p>
                      <a:r>
                        <a:rPr lang="en-US" dirty="0"/>
                        <a:t>The video begins with Account Manager, Joe standing in an office with road map to effective communication with the client and teams. </a:t>
                      </a:r>
                      <a:endParaRPr lang="en-US" sz="1600" kern="1200" dirty="0">
                        <a:solidFill>
                          <a:schemeClr val="dk1"/>
                        </a:solidFill>
                        <a:effectLst/>
                        <a:latin typeface="+mn-lt"/>
                        <a:ea typeface="+mn-ea"/>
                        <a:cs typeface="+mn-cs"/>
                      </a:endParaRPr>
                    </a:p>
                    <a:p>
                      <a:endParaRPr lang="en-US" dirty="0"/>
                    </a:p>
                  </a:txBody>
                  <a:tcPr/>
                </a:tc>
                <a:tc>
                  <a:txBody>
                    <a:bodyPr/>
                    <a:lstStyle/>
                    <a:p>
                      <a:endParaRPr lang="en-US" dirty="0"/>
                    </a:p>
                  </a:txBody>
                  <a:tcPr/>
                </a:tc>
                <a:extLst>
                  <a:ext uri="{0D108BD9-81ED-4DB2-BD59-A6C34878D82A}">
                    <a16:rowId xmlns:a16="http://schemas.microsoft.com/office/drawing/2014/main" val="501067250"/>
                  </a:ext>
                </a:extLst>
              </a:tr>
              <a:tr h="3043282">
                <a:tc>
                  <a:txBody>
                    <a:bodyPr/>
                    <a:lstStyle/>
                    <a:p>
                      <a:pPr marL="0" algn="l" defTabSz="914400" rtl="0" eaLnBrk="1" latinLnBrk="0" hangingPunct="1"/>
                      <a:r>
                        <a:rPr lang="en-US" sz="1800" b="1" kern="1200" dirty="0">
                          <a:solidFill>
                            <a:schemeClr val="dk1"/>
                          </a:solidFill>
                          <a:latin typeface="+mn-lt"/>
                          <a:ea typeface="+mn-ea"/>
                          <a:cs typeface="+mn-cs"/>
                        </a:rPr>
                        <a:t>Dialogue: </a:t>
                      </a:r>
                    </a:p>
                  </a:txBody>
                  <a:tcPr/>
                </a:tc>
                <a:tc>
                  <a:txBody>
                    <a:bodyPr/>
                    <a:lstStyle/>
                    <a:p>
                      <a:pPr marL="0" algn="l" defTabSz="914400" rtl="0" eaLnBrk="1" latinLnBrk="0" hangingPunct="1"/>
                      <a:r>
                        <a:rPr lang="en-US" sz="1800" b="0" i="0" kern="1200" dirty="0">
                          <a:solidFill>
                            <a:schemeClr val="dk1"/>
                          </a:solidFill>
                          <a:effectLst/>
                          <a:latin typeface="+mn-lt"/>
                          <a:ea typeface="+mn-ea"/>
                          <a:cs typeface="+mn-cs"/>
                        </a:rPr>
                        <a:t>Welcome to our training on effective communication regarding Housing Allowance Amendments. This 5-minute video, which contains real-world cases from our clients at ACME, will guide you through the best practices for engaging with clients and our operations and tax teams to ensure clear, accurate, and compliant communications.</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1599038256"/>
                  </a:ext>
                </a:extLst>
              </a:tr>
            </a:tbl>
          </a:graphicData>
        </a:graphic>
      </p:graphicFrame>
      <p:pic>
        <p:nvPicPr>
          <p:cNvPr id="6" name="Picture 5" descr="A person in a suit&#10;&#10;Description automatically generated">
            <a:extLst>
              <a:ext uri="{FF2B5EF4-FFF2-40B4-BE49-F238E27FC236}">
                <a16:creationId xmlns:a16="http://schemas.microsoft.com/office/drawing/2014/main" id="{36C2F99F-D652-341C-8412-A8BB9CA1E0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4740" y="1679510"/>
            <a:ext cx="2387141" cy="1368490"/>
          </a:xfrm>
          <a:prstGeom prst="rect">
            <a:avLst/>
          </a:prstGeom>
        </p:spPr>
      </p:pic>
      <p:pic>
        <p:nvPicPr>
          <p:cNvPr id="8" name="Picture 7" descr="A person in a suit and tie working on a computer&#10;&#10;Description automatically generated">
            <a:extLst>
              <a:ext uri="{FF2B5EF4-FFF2-40B4-BE49-F238E27FC236}">
                <a16:creationId xmlns:a16="http://schemas.microsoft.com/office/drawing/2014/main" id="{DF77CADF-61F4-6D7D-6B36-4EFD28062D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65285" y="4095465"/>
            <a:ext cx="2166050" cy="2166050"/>
          </a:xfrm>
          <a:prstGeom prst="rect">
            <a:avLst/>
          </a:prstGeom>
        </p:spPr>
      </p:pic>
    </p:spTree>
    <p:custDataLst>
      <p:tags r:id="rId1"/>
    </p:custDataLst>
    <p:extLst>
      <p:ext uri="{BB962C8B-B14F-4D97-AF65-F5344CB8AC3E}">
        <p14:creationId xmlns:p14="http://schemas.microsoft.com/office/powerpoint/2010/main" val="369669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2C0CA">
            <a:alpha val="30000"/>
          </a:srgbClr>
        </a:solidFill>
        <a:effectLst/>
      </p:bgPr>
    </p:bg>
    <p:spTree>
      <p:nvGrpSpPr>
        <p:cNvPr id="1" name=""/>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2FFF4C20-193D-0F18-626C-83CD29F90179}"/>
              </a:ext>
            </a:extLst>
          </p:cNvPr>
          <p:cNvGraphicFramePr>
            <a:graphicFrameLocks noGrp="1"/>
          </p:cNvGraphicFramePr>
          <p:nvPr>
            <p:ph idx="1"/>
            <p:extLst>
              <p:ext uri="{D42A27DB-BD31-4B8C-83A1-F6EECF244321}">
                <p14:modId xmlns:p14="http://schemas.microsoft.com/office/powerpoint/2010/main" val="1454082796"/>
              </p:ext>
            </p:extLst>
          </p:nvPr>
        </p:nvGraphicFramePr>
        <p:xfrm>
          <a:off x="172720" y="91441"/>
          <a:ext cx="11897361" cy="6685280"/>
        </p:xfrm>
        <a:graphic>
          <a:graphicData uri="http://schemas.openxmlformats.org/drawingml/2006/table">
            <a:tbl>
              <a:tblPr firstRow="1" bandRow="1">
                <a:tableStyleId>{5C22544A-7EE6-4342-B048-85BDC9FD1C3A}</a:tableStyleId>
              </a:tblPr>
              <a:tblGrid>
                <a:gridCol w="3032081">
                  <a:extLst>
                    <a:ext uri="{9D8B030D-6E8A-4147-A177-3AD203B41FA5}">
                      <a16:colId xmlns:a16="http://schemas.microsoft.com/office/drawing/2014/main" val="3645111475"/>
                    </a:ext>
                  </a:extLst>
                </a:gridCol>
                <a:gridCol w="5833199">
                  <a:extLst>
                    <a:ext uri="{9D8B030D-6E8A-4147-A177-3AD203B41FA5}">
                      <a16:colId xmlns:a16="http://schemas.microsoft.com/office/drawing/2014/main" val="1429575021"/>
                    </a:ext>
                  </a:extLst>
                </a:gridCol>
                <a:gridCol w="3032081">
                  <a:extLst>
                    <a:ext uri="{9D8B030D-6E8A-4147-A177-3AD203B41FA5}">
                      <a16:colId xmlns:a16="http://schemas.microsoft.com/office/drawing/2014/main" val="2171106485"/>
                    </a:ext>
                  </a:extLst>
                </a:gridCol>
              </a:tblGrid>
              <a:tr h="871673">
                <a:tc>
                  <a:txBody>
                    <a:bodyPr/>
                    <a:lstStyle/>
                    <a:p>
                      <a:pPr algn="ctr"/>
                      <a:r>
                        <a:rPr lang="en-US" dirty="0"/>
                        <a:t>Scene 2: </a:t>
                      </a:r>
                    </a:p>
                  </a:txBody>
                  <a:tcPr/>
                </a:tc>
                <a:tc>
                  <a:txBody>
                    <a:bodyPr/>
                    <a:lstStyle/>
                    <a:p>
                      <a:pPr algn="ctr"/>
                      <a:r>
                        <a:rPr lang="en-US" dirty="0"/>
                        <a:t>Amy realizes there is an issue with an employee’s taxes regarding Housing Allowance. </a:t>
                      </a:r>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111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dirty="0"/>
                        <a:t>Amy </a:t>
                      </a:r>
                      <a:r>
                        <a:rPr lang="en-US" sz="1800" kern="1200" dirty="0">
                          <a:solidFill>
                            <a:schemeClr val="dk1"/>
                          </a:solidFill>
                          <a:effectLst/>
                          <a:latin typeface="+mn-lt"/>
                          <a:ea typeface="+mn-ea"/>
                          <a:cs typeface="+mn-cs"/>
                        </a:rPr>
                        <a:t>is at her desk, reviewing the discrepancies with her employee’s tax set up for Housing Allowance. </a:t>
                      </a:r>
                    </a:p>
                    <a:p>
                      <a:endParaRPr lang="en-US" dirty="0"/>
                    </a:p>
                  </a:txBody>
                  <a:tcPr/>
                </a:tc>
                <a:tc>
                  <a:txBody>
                    <a:bodyPr/>
                    <a:lstStyle/>
                    <a:p>
                      <a:endParaRPr lang="en-US" dirty="0"/>
                    </a:p>
                  </a:txBody>
                  <a:tcPr/>
                </a:tc>
                <a:extLst>
                  <a:ext uri="{0D108BD9-81ED-4DB2-BD59-A6C34878D82A}">
                    <a16:rowId xmlns:a16="http://schemas.microsoft.com/office/drawing/2014/main" val="501067250"/>
                  </a:ext>
                </a:extLst>
              </a:tr>
              <a:tr h="1985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Amy contacts Joe, ACME Account Manager, for help with the Housing Allowance Amendment,</a:t>
                      </a:r>
                      <a:r>
                        <a:rPr lang="en-US" sz="1800" kern="1200" dirty="0">
                          <a:solidFill>
                            <a:schemeClr val="dk1"/>
                          </a:solidFill>
                          <a:effectLst/>
                          <a:latin typeface="+mn-lt"/>
                          <a:ea typeface="+mn-ea"/>
                          <a:cs typeface="+mn-cs"/>
                        </a:rPr>
                        <a:t> typing an email to Joe about the amendment.</a:t>
                      </a:r>
                      <a:endParaRPr lang="en-US" sz="1800" kern="1200" dirty="0">
                        <a:solidFill>
                          <a:schemeClr val="dk1"/>
                        </a:solidFill>
                        <a:latin typeface="+mn-lt"/>
                        <a:ea typeface="+mn-ea"/>
                        <a:cs typeface="+mn-cs"/>
                      </a:endParaRPr>
                    </a:p>
                    <a:p>
                      <a:pPr marL="0" algn="l" defTabSz="914400" rtl="0" eaLnBrk="1" latinLnBrk="0" hangingPunct="1"/>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1599038256"/>
                  </a:ext>
                </a:extLst>
              </a:tr>
              <a:tr h="17169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"Hello, Joe. I hope you’re having a great day. I have an employee, Susan Axel, who needs a retroactive housing allowance added...“</a:t>
                      </a:r>
                    </a:p>
                    <a:p>
                      <a:pPr marL="0" algn="l" defTabSz="914400" rtl="0" eaLnBrk="1" latinLnBrk="0" hangingPunct="1"/>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15" name="Picture 14" descr="A person looking at a paper&#10;&#10;Description automatically generated">
            <a:extLst>
              <a:ext uri="{FF2B5EF4-FFF2-40B4-BE49-F238E27FC236}">
                <a16:creationId xmlns:a16="http://schemas.microsoft.com/office/drawing/2014/main" id="{BD8CE37C-2A7C-0FBE-EF2F-5BBC7C822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0720" y="1050804"/>
            <a:ext cx="1898713" cy="1898713"/>
          </a:xfrm>
          <a:prstGeom prst="rect">
            <a:avLst/>
          </a:prstGeom>
        </p:spPr>
      </p:pic>
      <p:pic>
        <p:nvPicPr>
          <p:cNvPr id="17" name="Picture 16">
            <a:extLst>
              <a:ext uri="{FF2B5EF4-FFF2-40B4-BE49-F238E27FC236}">
                <a16:creationId xmlns:a16="http://schemas.microsoft.com/office/drawing/2014/main" id="{784AAA63-8313-648E-3275-41B7C1E8FEAF}"/>
              </a:ext>
            </a:extLst>
          </p:cNvPr>
          <p:cNvPicPr>
            <a:picLocks noChangeAspect="1"/>
          </p:cNvPicPr>
          <p:nvPr/>
        </p:nvPicPr>
        <p:blipFill>
          <a:blip r:embed="rId4"/>
          <a:stretch>
            <a:fillRect/>
          </a:stretch>
        </p:blipFill>
        <p:spPr>
          <a:xfrm>
            <a:off x="9570720" y="3185916"/>
            <a:ext cx="1898713" cy="1830902"/>
          </a:xfrm>
          <a:prstGeom prst="rect">
            <a:avLst/>
          </a:prstGeom>
        </p:spPr>
      </p:pic>
      <p:pic>
        <p:nvPicPr>
          <p:cNvPr id="19" name="Picture 18">
            <a:extLst>
              <a:ext uri="{FF2B5EF4-FFF2-40B4-BE49-F238E27FC236}">
                <a16:creationId xmlns:a16="http://schemas.microsoft.com/office/drawing/2014/main" id="{5FE75F7B-3AC7-CC2E-566F-0866F5A5DDDD}"/>
              </a:ext>
            </a:extLst>
          </p:cNvPr>
          <p:cNvPicPr>
            <a:picLocks noChangeAspect="1"/>
          </p:cNvPicPr>
          <p:nvPr/>
        </p:nvPicPr>
        <p:blipFill>
          <a:blip r:embed="rId5"/>
          <a:stretch>
            <a:fillRect/>
          </a:stretch>
        </p:blipFill>
        <p:spPr>
          <a:xfrm>
            <a:off x="9753600" y="5173429"/>
            <a:ext cx="1477676" cy="1485293"/>
          </a:xfrm>
          <a:prstGeom prst="rect">
            <a:avLst/>
          </a:prstGeom>
        </p:spPr>
      </p:pic>
    </p:spTree>
    <p:custDataLst>
      <p:tags r:id="rId1"/>
    </p:custDataLst>
    <p:extLst>
      <p:ext uri="{BB962C8B-B14F-4D97-AF65-F5344CB8AC3E}">
        <p14:creationId xmlns:p14="http://schemas.microsoft.com/office/powerpoint/2010/main" val="141313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1477867B-7699-5213-3ABB-A341722D31E9}"/>
              </a:ext>
            </a:extLst>
          </p:cNvPr>
          <p:cNvGraphicFramePr>
            <a:graphicFrameLocks noGrp="1"/>
          </p:cNvGraphicFramePr>
          <p:nvPr>
            <p:ph idx="1"/>
            <p:extLst>
              <p:ext uri="{D42A27DB-BD31-4B8C-83A1-F6EECF244321}">
                <p14:modId xmlns:p14="http://schemas.microsoft.com/office/powerpoint/2010/main" val="3161116364"/>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3: </a:t>
                      </a:r>
                    </a:p>
                  </a:txBody>
                  <a:tcPr/>
                </a:tc>
                <a:tc>
                  <a:txBody>
                    <a:bodyPr/>
                    <a:lstStyle/>
                    <a:p>
                      <a:pPr algn="ctr"/>
                      <a:r>
                        <a:rPr lang="en-US" sz="1800" b="1" i="0" kern="1200" dirty="0">
                          <a:solidFill>
                            <a:schemeClr val="lt1"/>
                          </a:solidFill>
                          <a:effectLst/>
                          <a:latin typeface="+mn-lt"/>
                          <a:ea typeface="+mn-ea"/>
                          <a:cs typeface="+mn-cs"/>
                        </a:rPr>
                        <a:t>Team Consultation</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Joe is in a Zoom meeting with his team, discussing the issue. Three team members, including Joe, are attending. They are looking at a document shared on the Zoom screen and discussing it. </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"Does the church have State Unemployment Insurance (SUI) or is SUI exempt?"</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6" name="Picture 5" descr="A person in a suit and tie&#10;&#10;Description automatically generated">
            <a:extLst>
              <a:ext uri="{FF2B5EF4-FFF2-40B4-BE49-F238E27FC236}">
                <a16:creationId xmlns:a16="http://schemas.microsoft.com/office/drawing/2014/main" id="{731280AF-DF69-A720-50E3-1D2DA6155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519" y="1605216"/>
            <a:ext cx="2251139" cy="2268500"/>
          </a:xfrm>
          <a:prstGeom prst="rect">
            <a:avLst/>
          </a:prstGeom>
        </p:spPr>
      </p:pic>
      <p:pic>
        <p:nvPicPr>
          <p:cNvPr id="7" name="Picture 6" descr="A person in a suit and tie&#10;&#10;Description automatically generated">
            <a:extLst>
              <a:ext uri="{FF2B5EF4-FFF2-40B4-BE49-F238E27FC236}">
                <a16:creationId xmlns:a16="http://schemas.microsoft.com/office/drawing/2014/main" id="{9DC2058F-6C39-9CF2-415D-4B7F2115A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519" y="4071461"/>
            <a:ext cx="2251139" cy="2268500"/>
          </a:xfrm>
          <a:prstGeom prst="rect">
            <a:avLst/>
          </a:prstGeom>
        </p:spPr>
      </p:pic>
    </p:spTree>
    <p:custDataLst>
      <p:tags r:id="rId1"/>
    </p:custDataLst>
    <p:extLst>
      <p:ext uri="{BB962C8B-B14F-4D97-AF65-F5344CB8AC3E}">
        <p14:creationId xmlns:p14="http://schemas.microsoft.com/office/powerpoint/2010/main" val="635050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885C5A25-CE29-49F8-FA1E-4E7B7363C096}"/>
              </a:ext>
            </a:extLst>
          </p:cNvPr>
          <p:cNvGraphicFramePr>
            <a:graphicFrameLocks noGrp="1"/>
          </p:cNvGraphicFramePr>
          <p:nvPr>
            <p:ph idx="1"/>
            <p:extLst>
              <p:ext uri="{D42A27DB-BD31-4B8C-83A1-F6EECF244321}">
                <p14:modId xmlns:p14="http://schemas.microsoft.com/office/powerpoint/2010/main" val="2338544584"/>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4: </a:t>
                      </a:r>
                    </a:p>
                  </a:txBody>
                  <a:tcPr/>
                </a:tc>
                <a:tc>
                  <a:txBody>
                    <a:bodyPr/>
                    <a:lstStyle/>
                    <a:p>
                      <a:pPr algn="ctr"/>
                      <a:r>
                        <a:rPr lang="en-US" sz="1800" b="1" i="0" kern="1200" dirty="0">
                          <a:solidFill>
                            <a:schemeClr val="lt1"/>
                          </a:solidFill>
                          <a:effectLst/>
                          <a:latin typeface="+mn-lt"/>
                          <a:ea typeface="+mn-ea"/>
                          <a:cs typeface="+mn-cs"/>
                        </a:rPr>
                        <a:t>Joe's Research</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Joe is sitting at his computer, looking at the "Tax Maintenance" report on the isolved HCM system. The screen displays various tax-related details. Joe is focused on his work, with a pen and notepad beside him on the desk.</a:t>
                      </a:r>
                    </a:p>
                    <a:p>
                      <a:endParaRPr lang="en-US" sz="1800" b="0" i="0" kern="1200" dirty="0">
                        <a:solidFill>
                          <a:schemeClr val="dk1"/>
                        </a:solidFill>
                        <a:effectLst/>
                        <a:latin typeface="+mn-lt"/>
                        <a:ea typeface="+mn-ea"/>
                        <a:cs typeface="+mn-cs"/>
                      </a:endParaRPr>
                    </a:p>
                    <a:p>
                      <a:r>
                        <a:rPr lang="en-US" sz="1800" b="0" i="0" kern="1200" dirty="0">
                          <a:solidFill>
                            <a:schemeClr val="dk1"/>
                          </a:solidFill>
                          <a:effectLst/>
                          <a:latin typeface="+mn-lt"/>
                          <a:ea typeface="+mn-ea"/>
                          <a:cs typeface="+mn-cs"/>
                        </a:rPr>
                        <a:t>Provide an example of a real isolved HCM Tax Maintenance print screen. </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(Narrator) "The account manager logs into isolved HCM and pulls the 'Tax Maintenance' report..."</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6" name="Picture 5" descr="A person sitting at a desk looking at a computer screen&#10;&#10;Description automatically generated">
            <a:extLst>
              <a:ext uri="{FF2B5EF4-FFF2-40B4-BE49-F238E27FC236}">
                <a16:creationId xmlns:a16="http://schemas.microsoft.com/office/drawing/2014/main" id="{5204571F-B830-AAAE-CB0A-953367BF3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6240" y="1520347"/>
            <a:ext cx="2346960" cy="2352948"/>
          </a:xfrm>
          <a:prstGeom prst="rect">
            <a:avLst/>
          </a:prstGeom>
        </p:spPr>
      </p:pic>
      <p:pic>
        <p:nvPicPr>
          <p:cNvPr id="8" name="Picture 7" descr="A person in a suit and tie working on a computer&#10;&#10;Description automatically generated">
            <a:extLst>
              <a:ext uri="{FF2B5EF4-FFF2-40B4-BE49-F238E27FC236}">
                <a16:creationId xmlns:a16="http://schemas.microsoft.com/office/drawing/2014/main" id="{8E2775EB-0F58-AEED-49BE-6B1AE6DB8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2332" y="4278019"/>
            <a:ext cx="2119268" cy="2119268"/>
          </a:xfrm>
          <a:prstGeom prst="rect">
            <a:avLst/>
          </a:prstGeom>
        </p:spPr>
      </p:pic>
    </p:spTree>
    <p:custDataLst>
      <p:tags r:id="rId1"/>
    </p:custDataLst>
    <p:extLst>
      <p:ext uri="{BB962C8B-B14F-4D97-AF65-F5344CB8AC3E}">
        <p14:creationId xmlns:p14="http://schemas.microsoft.com/office/powerpoint/2010/main" val="100968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39E46BA2-DFEC-04D2-6F3E-36DCC3A0A73B}"/>
              </a:ext>
            </a:extLst>
          </p:cNvPr>
          <p:cNvGraphicFramePr>
            <a:graphicFrameLocks noGrp="1"/>
          </p:cNvGraphicFramePr>
          <p:nvPr>
            <p:ph idx="1"/>
            <p:extLst>
              <p:ext uri="{D42A27DB-BD31-4B8C-83A1-F6EECF244321}">
                <p14:modId xmlns:p14="http://schemas.microsoft.com/office/powerpoint/2010/main" val="2700861990"/>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5: </a:t>
                      </a:r>
                    </a:p>
                  </a:txBody>
                  <a:tcPr/>
                </a:tc>
                <a:tc>
                  <a:txBody>
                    <a:bodyPr/>
                    <a:lstStyle/>
                    <a:p>
                      <a:pPr algn="ctr"/>
                      <a:r>
                        <a:rPr lang="en-US" sz="1800" b="1" i="0" kern="1200" dirty="0">
                          <a:solidFill>
                            <a:schemeClr val="lt1"/>
                          </a:solidFill>
                          <a:effectLst/>
                          <a:latin typeface="+mn-lt"/>
                          <a:ea typeface="+mn-ea"/>
                          <a:cs typeface="+mn-cs"/>
                        </a:rPr>
                        <a:t>Amy's Clarification</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Amy is sitting at her desk again, typing an email on her laptop. She looks focused and thoughtful. The setting remains the same as Scene 1, with her desk, laptop, notepad, and bookshelf in the background.</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"Please confirm that my understanding is correct. On behalf of North Coventry Township..."</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6" name="Picture 5" descr="A person sitting at a desk using a computer&#10;&#10;Description automatically generated">
            <a:extLst>
              <a:ext uri="{FF2B5EF4-FFF2-40B4-BE49-F238E27FC236}">
                <a16:creationId xmlns:a16="http://schemas.microsoft.com/office/drawing/2014/main" id="{9A8C0538-B7D0-E304-0DFB-8E34535F2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2560" y="1929699"/>
            <a:ext cx="2809353" cy="1598425"/>
          </a:xfrm>
          <a:prstGeom prst="rect">
            <a:avLst/>
          </a:prstGeom>
        </p:spPr>
      </p:pic>
      <p:pic>
        <p:nvPicPr>
          <p:cNvPr id="8" name="Picture 7" descr="A person looking at a paper&#10;&#10;Description automatically generated">
            <a:extLst>
              <a:ext uri="{FF2B5EF4-FFF2-40B4-BE49-F238E27FC236}">
                <a16:creationId xmlns:a16="http://schemas.microsoft.com/office/drawing/2014/main" id="{7BDC4452-D53E-2D36-48B4-E0F1DD8BDC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0560" y="4236630"/>
            <a:ext cx="2076626" cy="2076626"/>
          </a:xfrm>
          <a:prstGeom prst="rect">
            <a:avLst/>
          </a:prstGeom>
        </p:spPr>
      </p:pic>
    </p:spTree>
    <p:custDataLst>
      <p:tags r:id="rId1"/>
    </p:custDataLst>
    <p:extLst>
      <p:ext uri="{BB962C8B-B14F-4D97-AF65-F5344CB8AC3E}">
        <p14:creationId xmlns:p14="http://schemas.microsoft.com/office/powerpoint/2010/main" val="2842931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212F-8399-4931-C76B-C6A4ABBB2B44}"/>
              </a:ext>
            </a:extLst>
          </p:cNvPr>
          <p:cNvSpPr>
            <a:spLocks noGrp="1"/>
          </p:cNvSpPr>
          <p:nvPr>
            <p:ph type="title"/>
          </p:nvPr>
        </p:nvSpPr>
        <p:spPr/>
        <p:txBody>
          <a:bodyPr/>
          <a:lstStyle/>
          <a:p>
            <a:endParaRPr lang="en-US"/>
          </a:p>
        </p:txBody>
      </p:sp>
      <p:pic>
        <p:nvPicPr>
          <p:cNvPr id="6" name="Content Placeholder 5" descr="A person in a suit and tie working on a computer&#10;&#10;Description automatically generated">
            <a:extLst>
              <a:ext uri="{FF2B5EF4-FFF2-40B4-BE49-F238E27FC236}">
                <a16:creationId xmlns:a16="http://schemas.microsoft.com/office/drawing/2014/main" id="{12EBB416-6D2C-0A7D-6846-0AB9DCE623B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76737" y="2753455"/>
            <a:ext cx="2438525" cy="2495678"/>
          </a:xfrm>
        </p:spPr>
      </p:pic>
      <p:graphicFrame>
        <p:nvGraphicFramePr>
          <p:cNvPr id="4" name="Content Placeholder 10">
            <a:extLst>
              <a:ext uri="{FF2B5EF4-FFF2-40B4-BE49-F238E27FC236}">
                <a16:creationId xmlns:a16="http://schemas.microsoft.com/office/drawing/2014/main" id="{A782C69F-B74A-96DF-6B8E-12D93B07B09E}"/>
              </a:ext>
            </a:extLst>
          </p:cNvPr>
          <p:cNvGraphicFramePr>
            <a:graphicFrameLocks/>
          </p:cNvGraphicFramePr>
          <p:nvPr>
            <p:extLst>
              <p:ext uri="{D42A27DB-BD31-4B8C-83A1-F6EECF244321}">
                <p14:modId xmlns:p14="http://schemas.microsoft.com/office/powerpoint/2010/main" val="1620299124"/>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6: </a:t>
                      </a:r>
                    </a:p>
                  </a:txBody>
                  <a:tcPr/>
                </a:tc>
                <a:tc>
                  <a:txBody>
                    <a:bodyPr/>
                    <a:lstStyle/>
                    <a:p>
                      <a:pPr algn="ctr"/>
                      <a:r>
                        <a:rPr lang="en-US" sz="1800" b="1" i="0" kern="1200" dirty="0">
                          <a:solidFill>
                            <a:schemeClr val="lt1"/>
                          </a:solidFill>
                          <a:effectLst/>
                          <a:latin typeface="+mn-lt"/>
                          <a:ea typeface="+mn-ea"/>
                          <a:cs typeface="+mn-cs"/>
                        </a:rPr>
                        <a:t>Joe's Explanation</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Joe is at his desk, typing a detailed email response. The setting is similar to Scene 2, with a close up of Joe typing on his computer. </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The work authorization only covers Q1 because that's what we charge for..."</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8" name="Picture 7" descr="A person in a suit and tie working on a computer&#10;&#10;Description automatically generated">
            <a:extLst>
              <a:ext uri="{FF2B5EF4-FFF2-40B4-BE49-F238E27FC236}">
                <a16:creationId xmlns:a16="http://schemas.microsoft.com/office/drawing/2014/main" id="{E716F096-0FC9-D0BE-07FD-A8F7A5AF4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0735" y="1619663"/>
            <a:ext cx="2092729" cy="2141777"/>
          </a:xfrm>
          <a:prstGeom prst="rect">
            <a:avLst/>
          </a:prstGeom>
        </p:spPr>
      </p:pic>
      <p:pic>
        <p:nvPicPr>
          <p:cNvPr id="9" name="Picture 8" descr="A person in a suit and tie working on a computer&#10;&#10;Description automatically generated">
            <a:extLst>
              <a:ext uri="{FF2B5EF4-FFF2-40B4-BE49-F238E27FC236}">
                <a16:creationId xmlns:a16="http://schemas.microsoft.com/office/drawing/2014/main" id="{9BB1A8C8-ED68-749C-7EBB-5A495C2D73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1943" y="4301637"/>
            <a:ext cx="2092729" cy="2141777"/>
          </a:xfrm>
          <a:prstGeom prst="rect">
            <a:avLst/>
          </a:prstGeom>
        </p:spPr>
      </p:pic>
    </p:spTree>
    <p:custDataLst>
      <p:tags r:id="rId1"/>
    </p:custDataLst>
    <p:extLst>
      <p:ext uri="{BB962C8B-B14F-4D97-AF65-F5344CB8AC3E}">
        <p14:creationId xmlns:p14="http://schemas.microsoft.com/office/powerpoint/2010/main" val="64734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5C93D7DF-0952-71F4-E227-EA7633CB11A8}"/>
              </a:ext>
            </a:extLst>
          </p:cNvPr>
          <p:cNvGraphicFramePr>
            <a:graphicFrameLocks/>
          </p:cNvGraphicFramePr>
          <p:nvPr>
            <p:extLst>
              <p:ext uri="{D42A27DB-BD31-4B8C-83A1-F6EECF244321}">
                <p14:modId xmlns:p14="http://schemas.microsoft.com/office/powerpoint/2010/main" val="3865992722"/>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7: </a:t>
                      </a:r>
                    </a:p>
                  </a:txBody>
                  <a:tcPr/>
                </a:tc>
                <a:tc>
                  <a:txBody>
                    <a:bodyPr/>
                    <a:lstStyle/>
                    <a:p>
                      <a:pPr algn="ctr"/>
                      <a:r>
                        <a:rPr lang="en-US" sz="1800" b="1" i="0" kern="1200" dirty="0">
                          <a:solidFill>
                            <a:schemeClr val="lt1"/>
                          </a:solidFill>
                          <a:effectLst/>
                          <a:latin typeface="+mn-lt"/>
                          <a:ea typeface="+mn-ea"/>
                          <a:cs typeface="+mn-cs"/>
                        </a:rPr>
                        <a:t>Client Agreement</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Amy is signing the authorization form. She is sitting at her desk, with the form in front of her and a pen in hand. The setting remains the same as previous scenes with Amy, with her desk, laptop, notepad, and the bookshelf in the background.</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"Perfect; thank you for the confirmation and explanation. I will sign the authorization form..."</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6" name="Content Placeholder 5" descr="A person signing a document&#10;&#10;Description automatically generated">
            <a:extLst>
              <a:ext uri="{FF2B5EF4-FFF2-40B4-BE49-F238E27FC236}">
                <a16:creationId xmlns:a16="http://schemas.microsoft.com/office/drawing/2014/main" id="{895EBD74-8D8F-6E2B-4327-BA77A86EE8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438640" y="4197603"/>
            <a:ext cx="2072702" cy="2132077"/>
          </a:xfrm>
        </p:spPr>
      </p:pic>
      <p:pic>
        <p:nvPicPr>
          <p:cNvPr id="8" name="Picture 7">
            <a:extLst>
              <a:ext uri="{FF2B5EF4-FFF2-40B4-BE49-F238E27FC236}">
                <a16:creationId xmlns:a16="http://schemas.microsoft.com/office/drawing/2014/main" id="{6E3A08D4-3665-FF4D-01EA-1F0646C2BA72}"/>
              </a:ext>
            </a:extLst>
          </p:cNvPr>
          <p:cNvPicPr>
            <a:picLocks noChangeAspect="1"/>
          </p:cNvPicPr>
          <p:nvPr/>
        </p:nvPicPr>
        <p:blipFill>
          <a:blip r:embed="rId4"/>
          <a:stretch>
            <a:fillRect/>
          </a:stretch>
        </p:blipFill>
        <p:spPr>
          <a:xfrm>
            <a:off x="9438640" y="1785684"/>
            <a:ext cx="2083621" cy="2132077"/>
          </a:xfrm>
          <a:prstGeom prst="rect">
            <a:avLst/>
          </a:prstGeom>
        </p:spPr>
      </p:pic>
    </p:spTree>
    <p:custDataLst>
      <p:tags r:id="rId1"/>
    </p:custDataLst>
    <p:extLst>
      <p:ext uri="{BB962C8B-B14F-4D97-AF65-F5344CB8AC3E}">
        <p14:creationId xmlns:p14="http://schemas.microsoft.com/office/powerpoint/2010/main" val="317031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2DC9D166-6CA4-FE23-6EC3-F376D813E648}"/>
              </a:ext>
            </a:extLst>
          </p:cNvPr>
          <p:cNvGraphicFramePr>
            <a:graphicFrameLocks/>
          </p:cNvGraphicFramePr>
          <p:nvPr>
            <p:extLst>
              <p:ext uri="{D42A27DB-BD31-4B8C-83A1-F6EECF244321}">
                <p14:modId xmlns:p14="http://schemas.microsoft.com/office/powerpoint/2010/main" val="2978467586"/>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8: </a:t>
                      </a:r>
                    </a:p>
                  </a:txBody>
                  <a:tcPr/>
                </a:tc>
                <a:tc>
                  <a:txBody>
                    <a:bodyPr/>
                    <a:lstStyle/>
                    <a:p>
                      <a:pPr algn="ctr"/>
                      <a:r>
                        <a:rPr lang="en-US" sz="1800" b="1" i="0" kern="1200" dirty="0">
                          <a:solidFill>
                            <a:schemeClr val="lt1"/>
                          </a:solidFill>
                          <a:effectLst/>
                          <a:latin typeface="+mn-lt"/>
                          <a:ea typeface="+mn-ea"/>
                          <a:cs typeface="+mn-cs"/>
                        </a:rPr>
                        <a:t>Internal Update</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Joe is on a Zoom call with the ACME Operations team. The screen shows a split view with Joe on one side and the team members on the other. Joe is speaking, and the team members are listening attentively. There are notes and details about the amendment on Joe's screen.</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"Perfect; thank you for the confirmation and explanation. I will sign the authorization form..."</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6" name="Picture 5" descr="A person in a suit and tie&#10;&#10;Description automatically generated">
            <a:extLst>
              <a:ext uri="{FF2B5EF4-FFF2-40B4-BE49-F238E27FC236}">
                <a16:creationId xmlns:a16="http://schemas.microsoft.com/office/drawing/2014/main" id="{122E4114-02CE-125D-DDFF-51AE30817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9874" y="1656016"/>
            <a:ext cx="2157664" cy="2174304"/>
          </a:xfrm>
          <a:prstGeom prst="rect">
            <a:avLst/>
          </a:prstGeom>
        </p:spPr>
      </p:pic>
      <p:pic>
        <p:nvPicPr>
          <p:cNvPr id="8" name="Picture 7">
            <a:extLst>
              <a:ext uri="{FF2B5EF4-FFF2-40B4-BE49-F238E27FC236}">
                <a16:creationId xmlns:a16="http://schemas.microsoft.com/office/drawing/2014/main" id="{59279F22-6661-958A-2882-00748031E4D5}"/>
              </a:ext>
            </a:extLst>
          </p:cNvPr>
          <p:cNvPicPr>
            <a:picLocks noChangeAspect="1"/>
          </p:cNvPicPr>
          <p:nvPr/>
        </p:nvPicPr>
        <p:blipFill>
          <a:blip r:embed="rId4"/>
          <a:stretch>
            <a:fillRect/>
          </a:stretch>
        </p:blipFill>
        <p:spPr>
          <a:xfrm>
            <a:off x="9389874" y="4160650"/>
            <a:ext cx="2157664" cy="2207842"/>
          </a:xfrm>
          <a:prstGeom prst="rect">
            <a:avLst/>
          </a:prstGeom>
        </p:spPr>
      </p:pic>
    </p:spTree>
    <p:custDataLst>
      <p:tags r:id="rId1"/>
    </p:custDataLst>
    <p:extLst>
      <p:ext uri="{BB962C8B-B14F-4D97-AF65-F5344CB8AC3E}">
        <p14:creationId xmlns:p14="http://schemas.microsoft.com/office/powerpoint/2010/main" val="3274391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99B45AF5-7BC3-5075-303C-4509BBB6E317}"/>
              </a:ext>
            </a:extLst>
          </p:cNvPr>
          <p:cNvGraphicFramePr>
            <a:graphicFrameLocks/>
          </p:cNvGraphicFramePr>
          <p:nvPr>
            <p:extLst>
              <p:ext uri="{D42A27DB-BD31-4B8C-83A1-F6EECF244321}">
                <p14:modId xmlns:p14="http://schemas.microsoft.com/office/powerpoint/2010/main" val="2267738992"/>
              </p:ext>
            </p:extLst>
          </p:nvPr>
        </p:nvGraphicFramePr>
        <p:xfrm>
          <a:off x="147319" y="182880"/>
          <a:ext cx="11912601" cy="631199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9: </a:t>
                      </a:r>
                    </a:p>
                  </a:txBody>
                  <a:tcPr/>
                </a:tc>
                <a:tc>
                  <a:txBody>
                    <a:bodyPr/>
                    <a:lstStyle/>
                    <a:p>
                      <a:pPr algn="ctr"/>
                      <a:r>
                        <a:rPr lang="en-US" sz="1800" b="1" i="0" kern="1200" dirty="0">
                          <a:solidFill>
                            <a:schemeClr val="lt1"/>
                          </a:solidFill>
                          <a:effectLst/>
                          <a:latin typeface="+mn-lt"/>
                          <a:ea typeface="+mn-ea"/>
                          <a:cs typeface="+mn-cs"/>
                        </a:rPr>
                        <a:t>Internal Process to Sign and Push Work Auth to Tax</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570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Joe is at his desk holding the signed document from Amy. Joe then sends the document to tax via Zoom Tax Chat channel. </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"Perfect; thank you for the confirmation and explanation. I will sign the authorization form..."</a:t>
                      </a:r>
                      <a:endParaRPr lang="en-US" sz="1800" kern="1200" dirty="0">
                        <a:solidFill>
                          <a:schemeClr val="dk1"/>
                        </a:solidFill>
                        <a:latin typeface="+mn-lt"/>
                        <a:ea typeface="+mn-ea"/>
                        <a:cs typeface="+mn-cs"/>
                      </a:endParaRP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6" name="Picture 5" descr="A person signing a document&#10;&#10;Description automatically generated">
            <a:extLst>
              <a:ext uri="{FF2B5EF4-FFF2-40B4-BE49-F238E27FC236}">
                <a16:creationId xmlns:a16="http://schemas.microsoft.com/office/drawing/2014/main" id="{F9E2DDAF-C10A-D414-2042-6B10CB9E1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9696" y="1642681"/>
            <a:ext cx="2160857" cy="2177479"/>
          </a:xfrm>
          <a:prstGeom prst="rect">
            <a:avLst/>
          </a:prstGeom>
        </p:spPr>
      </p:pic>
      <p:pic>
        <p:nvPicPr>
          <p:cNvPr id="8" name="Picture 7" descr="A person holding a tablet and a pen&#10;&#10;Description automatically generated">
            <a:extLst>
              <a:ext uri="{FF2B5EF4-FFF2-40B4-BE49-F238E27FC236}">
                <a16:creationId xmlns:a16="http://schemas.microsoft.com/office/drawing/2014/main" id="{CB463887-2C6E-9D1D-4D85-F844A0404073}"/>
              </a:ext>
            </a:extLst>
          </p:cNvPr>
          <p:cNvPicPr>
            <a:picLocks noChangeAspect="1"/>
          </p:cNvPicPr>
          <p:nvPr/>
        </p:nvPicPr>
        <p:blipFill rotWithShape="1">
          <a:blip r:embed="rId3">
            <a:extLst>
              <a:ext uri="{28A0092B-C50C-407E-A947-70E740481C1C}">
                <a14:useLocalDpi xmlns:a14="http://schemas.microsoft.com/office/drawing/2010/main" val="0"/>
              </a:ext>
            </a:extLst>
          </a:blip>
          <a:srcRect l="15339" r="20115"/>
          <a:stretch/>
        </p:blipFill>
        <p:spPr>
          <a:xfrm>
            <a:off x="9229011" y="4191221"/>
            <a:ext cx="2462226" cy="2177479"/>
          </a:xfrm>
          <a:prstGeom prst="rect">
            <a:avLst/>
          </a:prstGeom>
        </p:spPr>
      </p:pic>
    </p:spTree>
    <p:extLst>
      <p:ext uri="{BB962C8B-B14F-4D97-AF65-F5344CB8AC3E}">
        <p14:creationId xmlns:p14="http://schemas.microsoft.com/office/powerpoint/2010/main" val="3060627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0">
            <a:extLst>
              <a:ext uri="{FF2B5EF4-FFF2-40B4-BE49-F238E27FC236}">
                <a16:creationId xmlns:a16="http://schemas.microsoft.com/office/drawing/2014/main" id="{4F559E23-7EE0-3DD1-F76F-6F0FEFD6C4D1}"/>
              </a:ext>
            </a:extLst>
          </p:cNvPr>
          <p:cNvGraphicFramePr>
            <a:graphicFrameLocks/>
          </p:cNvGraphicFramePr>
          <p:nvPr>
            <p:extLst>
              <p:ext uri="{D42A27DB-BD31-4B8C-83A1-F6EECF244321}">
                <p14:modId xmlns:p14="http://schemas.microsoft.com/office/powerpoint/2010/main" val="2607438621"/>
              </p:ext>
            </p:extLst>
          </p:nvPr>
        </p:nvGraphicFramePr>
        <p:xfrm>
          <a:off x="147319" y="182880"/>
          <a:ext cx="11912601" cy="6494874"/>
        </p:xfrm>
        <a:graphic>
          <a:graphicData uri="http://schemas.openxmlformats.org/drawingml/2006/table">
            <a:tbl>
              <a:tblPr firstRow="1" bandRow="1">
                <a:tableStyleId>{5C22544A-7EE6-4342-B048-85BDC9FD1C3A}</a:tableStyleId>
              </a:tblPr>
              <a:tblGrid>
                <a:gridCol w="3035965">
                  <a:extLst>
                    <a:ext uri="{9D8B030D-6E8A-4147-A177-3AD203B41FA5}">
                      <a16:colId xmlns:a16="http://schemas.microsoft.com/office/drawing/2014/main" val="3645111475"/>
                    </a:ext>
                  </a:extLst>
                </a:gridCol>
                <a:gridCol w="5655916">
                  <a:extLst>
                    <a:ext uri="{9D8B030D-6E8A-4147-A177-3AD203B41FA5}">
                      <a16:colId xmlns:a16="http://schemas.microsoft.com/office/drawing/2014/main" val="1429575021"/>
                    </a:ext>
                  </a:extLst>
                </a:gridCol>
                <a:gridCol w="3220720">
                  <a:extLst>
                    <a:ext uri="{9D8B030D-6E8A-4147-A177-3AD203B41FA5}">
                      <a16:colId xmlns:a16="http://schemas.microsoft.com/office/drawing/2014/main" val="2171106485"/>
                    </a:ext>
                  </a:extLst>
                </a:gridCol>
              </a:tblGrid>
              <a:tr h="1259906">
                <a:tc>
                  <a:txBody>
                    <a:bodyPr/>
                    <a:lstStyle/>
                    <a:p>
                      <a:pPr algn="ctr"/>
                      <a:r>
                        <a:rPr lang="en-US" dirty="0"/>
                        <a:t>Scene 10: </a:t>
                      </a:r>
                    </a:p>
                  </a:txBody>
                  <a:tcPr/>
                </a:tc>
                <a:tc>
                  <a:txBody>
                    <a:bodyPr/>
                    <a:lstStyle/>
                    <a:p>
                      <a:pPr algn="ctr"/>
                      <a:r>
                        <a:rPr lang="en-US" sz="1800" b="1" i="0" kern="1200" dirty="0">
                          <a:solidFill>
                            <a:schemeClr val="lt1"/>
                          </a:solidFill>
                          <a:effectLst/>
                          <a:latin typeface="+mn-lt"/>
                          <a:ea typeface="+mn-ea"/>
                          <a:cs typeface="+mn-cs"/>
                        </a:rPr>
                        <a:t>Outro ACME Company Logo</a:t>
                      </a:r>
                      <a:endParaRPr lang="en-US" dirty="0"/>
                    </a:p>
                  </a:txBody>
                  <a:tcPr/>
                </a:tc>
                <a:tc>
                  <a:txBody>
                    <a:bodyPr/>
                    <a:lstStyle/>
                    <a:p>
                      <a:pPr algn="ctr"/>
                      <a:r>
                        <a:rPr lang="en-US" dirty="0"/>
                        <a:t>Video Illustration</a:t>
                      </a:r>
                    </a:p>
                  </a:txBody>
                  <a:tcPr/>
                </a:tc>
                <a:extLst>
                  <a:ext uri="{0D108BD9-81ED-4DB2-BD59-A6C34878D82A}">
                    <a16:rowId xmlns:a16="http://schemas.microsoft.com/office/drawing/2014/main" val="3895177165"/>
                  </a:ext>
                </a:extLst>
              </a:tr>
              <a:tr h="2753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Description: </a:t>
                      </a:r>
                    </a:p>
                    <a:p>
                      <a:endParaRPr lang="en-US" b="1" dirty="0"/>
                    </a:p>
                  </a:txBody>
                  <a:tcPr/>
                </a:tc>
                <a:tc>
                  <a:txBody>
                    <a:bodyPr/>
                    <a:lstStyle/>
                    <a:p>
                      <a:r>
                        <a:rPr lang="en-US" sz="1800" b="0" i="0" kern="1200" dirty="0">
                          <a:solidFill>
                            <a:schemeClr val="dk1"/>
                          </a:solidFill>
                          <a:effectLst/>
                          <a:latin typeface="+mn-lt"/>
                          <a:ea typeface="+mn-ea"/>
                          <a:cs typeface="+mn-cs"/>
                        </a:rPr>
                        <a:t>Video Outro enters the scene. Music volume increases slightly, the logo and outro fade to black and video ends. </a:t>
                      </a:r>
                      <a:endParaRPr lang="en-US" dirty="0"/>
                    </a:p>
                  </a:txBody>
                  <a:tcPr/>
                </a:tc>
                <a:tc>
                  <a:txBody>
                    <a:bodyPr/>
                    <a:lstStyle/>
                    <a:p>
                      <a:endParaRPr lang="en-US" dirty="0"/>
                    </a:p>
                  </a:txBody>
                  <a:tcPr/>
                </a:tc>
                <a:extLst>
                  <a:ext uri="{0D108BD9-81ED-4DB2-BD59-A6C34878D82A}">
                    <a16:rowId xmlns:a16="http://schemas.microsoft.com/office/drawing/2014/main" val="501067250"/>
                  </a:ext>
                </a:extLst>
              </a:tr>
              <a:tr h="2481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Dialogue: </a:t>
                      </a:r>
                    </a:p>
                    <a:p>
                      <a:pPr marL="0" algn="l" defTabSz="914400" rtl="0" eaLnBrk="1" latinLnBrk="0" hangingPunct="1"/>
                      <a:endParaRPr lang="en-US" sz="1800" b="1"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No dialog.</a:t>
                      </a:r>
                    </a:p>
                  </a:txBody>
                  <a:tcPr/>
                </a:tc>
                <a:tc>
                  <a:txBody>
                    <a:bodyPr/>
                    <a:lstStyle/>
                    <a:p>
                      <a:endParaRPr lang="en-US" dirty="0"/>
                    </a:p>
                  </a:txBody>
                  <a:tcPr/>
                </a:tc>
                <a:extLst>
                  <a:ext uri="{0D108BD9-81ED-4DB2-BD59-A6C34878D82A}">
                    <a16:rowId xmlns:a16="http://schemas.microsoft.com/office/drawing/2014/main" val="3549380092"/>
                  </a:ext>
                </a:extLst>
              </a:tr>
            </a:tbl>
          </a:graphicData>
        </a:graphic>
      </p:graphicFrame>
      <p:pic>
        <p:nvPicPr>
          <p:cNvPr id="3" name="Picture 2" descr="A logo for a website&#10;&#10;Description automatically generated">
            <a:extLst>
              <a:ext uri="{FF2B5EF4-FFF2-40B4-BE49-F238E27FC236}">
                <a16:creationId xmlns:a16="http://schemas.microsoft.com/office/drawing/2014/main" id="{7E666CAD-7159-0F57-6BDD-99F28EB91E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3331" y="1626704"/>
            <a:ext cx="2424021" cy="2424021"/>
          </a:xfrm>
          <a:prstGeom prst="rect">
            <a:avLst/>
          </a:prstGeom>
        </p:spPr>
      </p:pic>
    </p:spTree>
    <p:custDataLst>
      <p:tags r:id="rId1"/>
    </p:custDataLst>
    <p:extLst>
      <p:ext uri="{BB962C8B-B14F-4D97-AF65-F5344CB8AC3E}">
        <p14:creationId xmlns:p14="http://schemas.microsoft.com/office/powerpoint/2010/main" val="24067089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1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227</TotalTime>
  <Words>803</Words>
  <Application>Microsoft Office PowerPoint</Application>
  <PresentationFormat>Widescreen</PresentationFormat>
  <Paragraphs>84</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Storyboard:  ACME, LLC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Storyboard:  Housing Allowance Amendments</dc:title>
  <dc:creator>Pamela Swanson</dc:creator>
  <cp:lastModifiedBy>Pamela Swanson</cp:lastModifiedBy>
  <cp:revision>7</cp:revision>
  <dcterms:created xsi:type="dcterms:W3CDTF">2024-05-16T16:20:40Z</dcterms:created>
  <dcterms:modified xsi:type="dcterms:W3CDTF">2024-11-01T12:13:08Z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C5ABB1CC-C765-4748-9C83-FC95ED26BEB5</vt:lpwstr>
  </property>
  <property fmtid="{D5CDD505-2E9C-101B-9397-08002B2CF9AE}" pid="3" name="ArticulatePath">
    <vt:lpwstr>Presentation1</vt:lpwstr>
  </property>
</Properties>
</file>